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9" r:id="rId3"/>
    <p:sldId id="271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6" r:id="rId12"/>
    <p:sldId id="265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Mohammad Sabeghi" initials="AMS" lastIdx="1" clrIdx="0">
    <p:extLst>
      <p:ext uri="{19B8F6BF-5375-455C-9EA6-DF929625EA0E}">
        <p15:presenceInfo xmlns:p15="http://schemas.microsoft.com/office/powerpoint/2012/main" userId="9e5232923016de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18T12:04:41.730" idx="1">
    <p:pos x="6674" y="3113"/>
    <p:text/>
    <p:extLst>
      <p:ext uri="{C676402C-5697-4E1C-873F-D02D1690AC5C}">
        <p15:threadingInfo xmlns:p15="http://schemas.microsoft.com/office/powerpoint/2012/main" timeZoneBias="-21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67A78-52E3-457D-8FBB-E93EFD454C2E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02056-FF3E-4048-8E9A-8431480EC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02056-FF3E-4048-8E9A-8431480EC1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8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2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45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99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0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8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5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6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60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47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95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DF5F-76AF-429D-980F-2BD50C78D73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7AD58C3-64FF-4DD3-99D8-D9755E6652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53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07EB1-8EB1-4B80-A9F5-A5F2A20B2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3278"/>
          </a:xfrm>
        </p:spPr>
        <p:txBody>
          <a:bodyPr>
            <a:normAutofit fontScale="90000"/>
          </a:bodyPr>
          <a:lstStyle/>
          <a:p>
            <a:r>
              <a:rPr lang="fa-IR" sz="5400" b="1" dirty="0">
                <a:cs typeface="B Nazanin" panose="00000400000000000000" pitchFamily="2" charset="-78"/>
              </a:rPr>
              <a:t>شناخت فرهنگ چین و عوامل پایداری آن؛</a:t>
            </a:r>
            <a:endParaRPr lang="en-US" sz="5400" b="1" dirty="0">
              <a:cs typeface="B 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12E68-6234-4383-A045-14C9C5ABB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6392" y="3988676"/>
            <a:ext cx="5856891" cy="174696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a-IR" sz="2800" b="1" dirty="0">
                <a:cs typeface="B Nazanin" panose="00000400000000000000" pitchFamily="2" charset="-78"/>
              </a:rPr>
              <a:t>علی محمد سابقی</a:t>
            </a:r>
          </a:p>
          <a:p>
            <a:pPr algn="ctr"/>
            <a:r>
              <a:rPr lang="fa-IR" sz="2000" b="1" dirty="0">
                <a:cs typeface="B Nazanin" panose="00000400000000000000" pitchFamily="2" charset="-78"/>
              </a:rPr>
              <a:t>رایزن پیشین فرهنگی جمهوری اسلامی ایران در چین</a:t>
            </a:r>
          </a:p>
          <a:p>
            <a:pPr algn="ctr"/>
            <a:r>
              <a:rPr lang="fa-IR" sz="2000" b="1" dirty="0">
                <a:cs typeface="B Nazanin" panose="00000400000000000000" pitchFamily="2" charset="-78"/>
              </a:rPr>
              <a:t>رئیس کمیته فرهنگی- اجتماعی انجمن دوستی ایران و چین</a:t>
            </a:r>
          </a:p>
          <a:p>
            <a:pPr algn="ctr"/>
            <a:r>
              <a:rPr lang="fa-IR" sz="2000" b="1" dirty="0">
                <a:cs typeface="B Nazanin" panose="00000400000000000000" pitchFamily="2" charset="-78"/>
              </a:rPr>
              <a:t>بهمن ماه 1401</a:t>
            </a:r>
          </a:p>
          <a:p>
            <a:pPr algn="ctr"/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506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321C-945F-4D81-BA4F-6833436D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510" y="365126"/>
            <a:ext cx="8292662" cy="1164130"/>
          </a:xfrm>
        </p:spPr>
        <p:txBody>
          <a:bodyPr>
            <a:normAutofit/>
          </a:bodyPr>
          <a:lstStyle/>
          <a:p>
            <a:pPr algn="ctr" rtl="1"/>
            <a:r>
              <a:rPr lang="fa-IR" sz="6600" dirty="0">
                <a:solidFill>
                  <a:srgbClr val="C00000"/>
                </a:solidFill>
                <a:cs typeface="B Nazanin" panose="00000400000000000000" pitchFamily="2" charset="-78"/>
              </a:rPr>
              <a:t> </a:t>
            </a:r>
            <a:r>
              <a:rPr lang="fa-IR" sz="5300" b="1" dirty="0">
                <a:solidFill>
                  <a:srgbClr val="C00000"/>
                </a:solidFill>
                <a:cs typeface="B Nazanin" panose="00000400000000000000" pitchFamily="2" charset="-78"/>
              </a:rPr>
              <a:t>سیاست های کلی فرهنگی چین</a:t>
            </a:r>
            <a:endParaRPr lang="en-US" sz="53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67AAD-5B52-49E7-ACA3-6BE1415F8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24303"/>
            <a:ext cx="11557000" cy="4746297"/>
          </a:xfrm>
        </p:spPr>
        <p:txBody>
          <a:bodyPr>
            <a:noAutofit/>
          </a:bodyPr>
          <a:lstStyle/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 شناخت جهان و شناساندن چین به جهان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گزینش عواملی از فرهنگ سنتی چین که قابلیت طرح در جهان امروز را دارد و مورد اقبال عمومی جهانی است، و بسیج کلیه سرمایه ها و امکانات برای توسعه و گسترش آن در جهان،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استفاده از ابزارهای نوین برای تحقق این هدف، 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بهره برداری هرچه بیشتر از فضای مجازی و فناوری نوین برای بهبود کیفیت محصولات فرهنگی وهنری،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توجه ویژه و سرمایه گذاری کلان روی توسعه صنایع فرهنگی.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فرهنگ چین در خدمت توسعه مسالمت آمیز چین در عرصه بین المللی.</a:t>
            </a:r>
          </a:p>
          <a:p>
            <a:pPr algn="r" rtl="1"/>
            <a:endParaRPr lang="fa-IR" sz="2800" b="1" dirty="0">
              <a:cs typeface="B Nazanin" panose="00000400000000000000" pitchFamily="2" charset="-78"/>
            </a:endParaRPr>
          </a:p>
          <a:p>
            <a:pPr algn="r" rtl="1"/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643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ACC5B-190E-4908-90FF-7601808A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6325" y="365126"/>
            <a:ext cx="8600090" cy="981074"/>
          </a:xfrm>
        </p:spPr>
        <p:txBody>
          <a:bodyPr>
            <a:normAutofit/>
          </a:bodyPr>
          <a:lstStyle/>
          <a:p>
            <a:pPr algn="ctr" rtl="1"/>
            <a:r>
              <a:rPr lang="fa-IR" sz="5400" b="1" dirty="0">
                <a:solidFill>
                  <a:srgbClr val="00B050"/>
                </a:solidFill>
                <a:cs typeface="B Nazanin" panose="00000400000000000000" pitchFamily="2" charset="-78"/>
              </a:rPr>
              <a:t>تطور فرهنگی چین در طول تاریخ</a:t>
            </a:r>
            <a:endParaRPr lang="en-US" sz="5400" b="1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9E730-6F35-4330-9E8D-95D3FB5F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0"/>
            <a:ext cx="10515600" cy="4749800"/>
          </a:xfrm>
        </p:spPr>
        <p:txBody>
          <a:bodyPr>
            <a:noAutofit/>
          </a:bodyPr>
          <a:lstStyle/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دوره های مختلف 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1- تأکید بر فرهنگ سنتی چند هزار ساله، پس از مواجهه با دنیای غرب در قرن 19،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2- دوران پرآشوب فرهنگی پس از شکست در جنگ تریاک تا ماه می 1919،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3- ورود به مدرنیته غربی و پیروی از غرب و متأثر شدن از فرهنگ غربی،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4- دوران مائو و متأثر شدن از جهان کمونیستی،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5- تلفیق سنت و مدرنیسم و آغاز اصلاحات فراگیر، 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6- استفاده از ابزارهای مدرن، به کار گیری خلاقیتها، نوآوری و احیای فرهنگ سنتی.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96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83B17-9653-406B-A740-92ABD868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144" y="365125"/>
            <a:ext cx="8584325" cy="840937"/>
          </a:xfrm>
        </p:spPr>
        <p:txBody>
          <a:bodyPr>
            <a:normAutofit/>
          </a:bodyPr>
          <a:lstStyle/>
          <a:p>
            <a:pPr algn="ctr" rtl="1"/>
            <a:r>
              <a:rPr lang="fa-IR" sz="4000" b="1" dirty="0">
                <a:solidFill>
                  <a:srgbClr val="0070C0"/>
                </a:solidFill>
                <a:cs typeface="B Nazanin" panose="00000400000000000000" pitchFamily="2" charset="-78"/>
              </a:rPr>
              <a:t>جریانات تأثیر گذار فرهنگی در چین امروز</a:t>
            </a:r>
            <a:endParaRPr lang="en-US" sz="4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AFDA7-D34C-465F-8245-F3CC266A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79500"/>
            <a:ext cx="11404599" cy="49530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در چین امروز بطور کلی 4 جریان فکری و فرهنگی وجود دارد: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1- تأکید مطلق بر ایدئولوژی کمونیستی- مائوئیستی، 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2- لیبرالیسم اجتماعی- سیاسی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3- بنیادگرایی کنفوسیوسی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4- تلفیقی از همه اینها براساس نیاز جامعه امروز چین و شرایط جهانی</a:t>
            </a:r>
            <a:endParaRPr lang="en-US" sz="4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643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40FEE-ACDA-46A7-8FD4-99FA54170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721" y="252069"/>
            <a:ext cx="6011479" cy="725831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400" b="1" dirty="0">
                <a:solidFill>
                  <a:srgbClr val="0070C0"/>
                </a:solidFill>
                <a:cs typeface="B Nazanin" panose="00000400000000000000" pitchFamily="2" charset="-78"/>
              </a:rPr>
              <a:t>ادیان، آئین ها و مذاهب در چین</a:t>
            </a:r>
            <a:endParaRPr lang="en-US" sz="4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3C579-2D9A-4244-8F16-FEAF6E09A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977901"/>
            <a:ext cx="9603275" cy="5041900"/>
          </a:xfrm>
        </p:spPr>
        <p:txBody>
          <a:bodyPr>
            <a:noAutofit/>
          </a:bodyPr>
          <a:lstStyle/>
          <a:p>
            <a:pPr algn="r" rtl="1"/>
            <a:r>
              <a:rPr lang="fa-IR" sz="2800" b="1" dirty="0">
                <a:solidFill>
                  <a:srgbClr val="0070C0"/>
                </a:solidFill>
                <a:cs typeface="B Nazanin" panose="00000400000000000000" pitchFamily="2" charset="-78"/>
              </a:rPr>
              <a:t>الف: آیین های بومی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آیین کنفوسیوسی که بیشتر اخلاقیات اجتماعی را توصیه می کند،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آئین تائوئی که تا حدودی جنبه های ماوراء الطبیعه دارد.</a:t>
            </a:r>
          </a:p>
          <a:p>
            <a:pPr algn="r" rtl="1"/>
            <a:r>
              <a:rPr lang="fa-IR" sz="2800" b="1" dirty="0">
                <a:solidFill>
                  <a:srgbClr val="0070C0"/>
                </a:solidFill>
                <a:cs typeface="B Nazanin" panose="00000400000000000000" pitchFamily="2" charset="-78"/>
              </a:rPr>
              <a:t>ب : ادیان و مذاهب وارداتی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زرتشتی و مانوی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مسیحیت نسطوری، کاتولیک و انجیلی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آئین بودایی ویژه چین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اسلام ویژه چین ( اهل سنت و پیروان اهل بیت )</a:t>
            </a:r>
          </a:p>
          <a:p>
            <a:pPr algn="r" rtl="1"/>
            <a:endParaRPr lang="fa-IR" sz="2800" b="1" dirty="0">
              <a:cs typeface="B Nazanin" panose="00000400000000000000" pitchFamily="2" charset="-78"/>
            </a:endParaRPr>
          </a:p>
          <a:p>
            <a:pPr algn="r" rtl="1"/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9486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BEC43-B770-4FC0-8F8A-7FDD6122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209" y="827690"/>
            <a:ext cx="4840014" cy="718636"/>
          </a:xfrm>
        </p:spPr>
        <p:txBody>
          <a:bodyPr/>
          <a:lstStyle/>
          <a:p>
            <a:pPr algn="ctr" rtl="1"/>
            <a:r>
              <a:rPr lang="fa-IR" b="1" dirty="0">
                <a:solidFill>
                  <a:schemeClr val="accent1"/>
                </a:solidFill>
                <a:cs typeface="B Nazanin" panose="00000400000000000000" pitchFamily="2" charset="-78"/>
              </a:rPr>
              <a:t>با تشکر از </a:t>
            </a:r>
            <a:r>
              <a:rPr lang="fa-IR" sz="4000" b="1" dirty="0">
                <a:solidFill>
                  <a:schemeClr val="accent1"/>
                </a:solidFill>
                <a:cs typeface="B Nazanin" panose="00000400000000000000" pitchFamily="2" charset="-78"/>
              </a:rPr>
              <a:t>توجه</a:t>
            </a:r>
            <a:r>
              <a:rPr lang="fa-IR" b="1" dirty="0">
                <a:solidFill>
                  <a:schemeClr val="accent1"/>
                </a:solidFill>
                <a:cs typeface="B Nazanin" panose="00000400000000000000" pitchFamily="2" charset="-78"/>
              </a:rPr>
              <a:t> شما عزیزان</a:t>
            </a:r>
            <a:endParaRPr lang="en-US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E9267-4367-4F1E-B349-19D6A225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dirty="0">
              <a:solidFill>
                <a:srgbClr val="00B050"/>
              </a:solidFill>
            </a:endParaRPr>
          </a:p>
          <a:p>
            <a:pPr algn="ctr"/>
            <a:endParaRPr lang="fa-IR" dirty="0">
              <a:solidFill>
                <a:srgbClr val="00B050"/>
              </a:solidFill>
            </a:endParaRPr>
          </a:p>
          <a:p>
            <a:pPr algn="ctr"/>
            <a:endParaRPr lang="fa-IR" dirty="0">
              <a:solidFill>
                <a:srgbClr val="00B050"/>
              </a:solidFill>
            </a:endParaRPr>
          </a:p>
          <a:p>
            <a:pPr marL="0" indent="0" algn="ctr" rtl="1">
              <a:buNone/>
            </a:pPr>
            <a:r>
              <a:rPr lang="fa-IR" sz="4400" dirty="0">
                <a:solidFill>
                  <a:srgbClr val="00B050"/>
                </a:solidFill>
                <a:cs typeface="B Homa" panose="00000400000000000000" pitchFamily="2" charset="-78"/>
              </a:rPr>
              <a:t>والسلام علی من اتبع الهدی</a:t>
            </a:r>
            <a:endParaRPr lang="en-US" sz="44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288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۷۵ طرح بسم الله الرحمن الرحیم برای مقاله، پایان نامه، ورد و پاورپوینت">
            <a:extLst>
              <a:ext uri="{FF2B5EF4-FFF2-40B4-BE49-F238E27FC236}">
                <a16:creationId xmlns:a16="http://schemas.microsoft.com/office/drawing/2014/main" id="{59C5209F-B611-4DB5-BD7A-E0B66C712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614" y="1022436"/>
            <a:ext cx="6187965" cy="467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42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فع پاکستان از برنامه همکاری ایران-چین چیست؟">
            <a:extLst>
              <a:ext uri="{FF2B5EF4-FFF2-40B4-BE49-F238E27FC236}">
                <a16:creationId xmlns:a16="http://schemas.microsoft.com/office/drawing/2014/main" id="{A736D844-73E4-4A7B-B518-446F90101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67" y="177800"/>
            <a:ext cx="10316633" cy="580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57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4B364-D219-46D8-AEA1-AB4F644EC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317" y="365125"/>
            <a:ext cx="5809594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7200" b="1" dirty="0">
                <a:solidFill>
                  <a:srgbClr val="00B050"/>
                </a:solidFill>
                <a:cs typeface="B Nazanin" panose="00000400000000000000" pitchFamily="2" charset="-78"/>
              </a:rPr>
              <a:t>تعریف فرهنگ</a:t>
            </a:r>
            <a:endParaRPr lang="en-US" sz="7200" b="1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97108-55C8-4DB5-9FB8-41309C7E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fa-IR" sz="4800" dirty="0">
                <a:cs typeface="B Nazanin" panose="00000400000000000000" pitchFamily="2" charset="-78"/>
              </a:rPr>
              <a:t>واژة فرهنگ به عنوان زاییدة فکر و اندیشة انسان، شامل مباحث و موضوعات مختلف و گوناگونی می شود.</a:t>
            </a:r>
          </a:p>
          <a:p>
            <a:pPr algn="r" rtl="1"/>
            <a:r>
              <a:rPr lang="fa-IR" sz="4800" dirty="0">
                <a:cs typeface="B Nazanin" panose="00000400000000000000" pitchFamily="2" charset="-78"/>
              </a:rPr>
              <a:t>لذا، ارائه تعریفی جامع که بتواند تمام ابعاد و زوایای نتایج این حاصل فکر انسانی را نشان دهد، امکان پذیر نیست</a:t>
            </a:r>
            <a:r>
              <a:rPr lang="fa-IR" dirty="0">
                <a:cs typeface="B Nazanin" panose="00000400000000000000" pitchFamily="2" charset="-78"/>
              </a:rPr>
              <a:t>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14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90316-B5F7-4255-B47C-6FE5C97E7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586" y="365125"/>
            <a:ext cx="7803931" cy="1325563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600" b="1" dirty="0">
                <a:solidFill>
                  <a:srgbClr val="C00000"/>
                </a:solidFill>
                <a:cs typeface="B Nazanin" panose="00000400000000000000" pitchFamily="2" charset="-78"/>
              </a:rPr>
              <a:t>روح حاکم بر فرهنگ چینی</a:t>
            </a:r>
            <a:endParaRPr lang="en-US" sz="6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A271D-E1EF-4263-811B-E8B8A992B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sz="4800" dirty="0">
                <a:cs typeface="B Nazanin" panose="00000400000000000000" pitchFamily="2" charset="-78"/>
              </a:rPr>
              <a:t>از گذشته های دور، بر فرهنگ چینی روحی حاکم بوده که توانسته با ایجاد وحدت درونی در میان مردم، آن را در طول هزاره ها استمرار داده و به رغم هجوم و نفوذ فرهنگ های گوناگون مانع از فروپاشی آن شده است</a:t>
            </a:r>
            <a:r>
              <a:rPr lang="fa-IR" dirty="0">
                <a:cs typeface="B Nazanin" panose="00000400000000000000" pitchFamily="2" charset="-78"/>
              </a:rPr>
              <a:t>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2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4AB96-6AC0-4F54-87FC-DF39A7FF9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730" y="365125"/>
            <a:ext cx="8395139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6000" b="1" dirty="0">
                <a:solidFill>
                  <a:srgbClr val="FF0000"/>
                </a:solidFill>
                <a:cs typeface="B Nazanin" panose="00000400000000000000" pitchFamily="2" charset="-78"/>
              </a:rPr>
              <a:t>اصول پایداری فرهنگ چینی</a:t>
            </a:r>
            <a:endParaRPr lang="en-US" sz="6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C7D8A-6907-43A0-B25A-FA1FB16D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روح پایدار فرهنگ چینی بر 3 اصل استوار است: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1- رابطه میان انسان و طبیعت،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2- تغییر و تحول دائمی حاصل از تضاد موجود در اشیاء </a:t>
            </a:r>
          </a:p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3- ظرفیت جذب و هضم عوامل سایر فرهنگ ها و انطباق آن با شرایط فرهنگی-تاریخی چین(بومی سازی).</a:t>
            </a:r>
            <a:endParaRPr lang="en-US" sz="4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629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BBC00-2D16-4C15-89CD-0F10C4831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8869" y="365126"/>
            <a:ext cx="7449208" cy="96706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600" dirty="0">
                <a:solidFill>
                  <a:srgbClr val="0070C0"/>
                </a:solidFill>
                <a:cs typeface="B Nazanin" panose="00000400000000000000" pitchFamily="2" charset="-78"/>
              </a:rPr>
              <a:t>توان بالای هضم فرهنگی چین</a:t>
            </a:r>
            <a:endParaRPr lang="en-US" sz="6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5F7DC-B1F5-4C8E-9C3F-BFCEC1363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42090"/>
            <a:ext cx="9603275" cy="4272455"/>
          </a:xfrm>
        </p:spPr>
        <p:txBody>
          <a:bodyPr>
            <a:no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قدرت هضم فرهنگی چین همچون اژدهای عظیم، هر آنچه که از سایر فرهنگ هایی که با آن رو به رو شده را فروبلعیده و خود کاملتر و فربه تر شده و با بومی سازی، آن را به رنگ و بوی خود درآورده است.</a:t>
            </a:r>
          </a:p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بودیسم، مسیحیت، اسلام، کمونیسم، و اصلاحات ویژة چین، محصول همین توانایی بالای هضم و بومی سازی سایر مذاهب و فرهنگ های غیر بومی است.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25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7463-ABE7-4C9B-BAD9-7CFA023E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069" y="596900"/>
            <a:ext cx="4288220" cy="74930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>
                <a:solidFill>
                  <a:srgbClr val="7030A0"/>
                </a:solidFill>
                <a:cs typeface="B Nazanin" panose="00000400000000000000" pitchFamily="2" charset="-78"/>
              </a:rPr>
              <a:t>جهان بینی فرهنگ چینی</a:t>
            </a:r>
            <a:endParaRPr lang="en-US" sz="3600" b="1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pic>
        <p:nvPicPr>
          <p:cNvPr id="1026" name="Picture 2" descr="بایگانی‌های پس زمینه | صفحه 36 از 43 | شات استوک">
            <a:extLst>
              <a:ext uri="{FF2B5EF4-FFF2-40B4-BE49-F238E27FC236}">
                <a16:creationId xmlns:a16="http://schemas.microsoft.com/office/drawing/2014/main" id="{CAB74412-633F-4ED8-933F-F71C9FBDC2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63993" y="1868214"/>
            <a:ext cx="3426591" cy="348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B7B5C-3217-4642-9172-61DB98782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800" y="1460500"/>
            <a:ext cx="7010401" cy="4506749"/>
          </a:xfrm>
        </p:spPr>
        <p:txBody>
          <a:bodyPr>
            <a:no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3200" b="1" dirty="0">
                <a:cs typeface="B Nazanin" panose="00000400000000000000" pitchFamily="2" charset="-78"/>
              </a:rPr>
              <a:t>اساس جهان بینی فرهنگی چین، مبتنی بر یک کلیت به هم پیوسته و زنجیره وار یین و یانگ است که هیچکدام به تنهایی تکامل نمی یابد و در عین حال ضد خود را در درون خود دارد.</a:t>
            </a:r>
            <a:endParaRPr lang="en-US" sz="3200" b="1" dirty="0">
              <a:cs typeface="B Nazanin" panose="00000400000000000000" pitchFamily="2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3200" b="1" dirty="0">
                <a:cs typeface="B Nazanin" panose="00000400000000000000" pitchFamily="2" charset="-78"/>
              </a:rPr>
              <a:t>تعامل و هارمونی بین این دو، موجب رشد و تعالی هردو و با به هم خوردن این تعادل و هارمونی، مشکلات بروز خواهد کرد.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183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80105-2C12-461D-850D-F4F45406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903" y="228601"/>
            <a:ext cx="3894083" cy="748861"/>
          </a:xfrm>
        </p:spPr>
        <p:txBody>
          <a:bodyPr>
            <a:noAutofit/>
          </a:bodyPr>
          <a:lstStyle/>
          <a:p>
            <a:pPr algn="r" rtl="1"/>
            <a:r>
              <a:rPr lang="fa-IR" sz="3200" b="1" dirty="0">
                <a:solidFill>
                  <a:srgbClr val="7030A0"/>
                </a:solidFill>
                <a:cs typeface="B Nazanin" panose="00000400000000000000" pitchFamily="2" charset="-78"/>
              </a:rPr>
              <a:t>جهان بینی فرهنگ چینی</a:t>
            </a:r>
            <a:endParaRPr lang="en-US" sz="3200" b="1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pic>
        <p:nvPicPr>
          <p:cNvPr id="2050" name="Picture 2" descr="استیکر لپ تاپ ایسوس | سایر لوازم جانبی لپ تاپ | دینگولند">
            <a:extLst>
              <a:ext uri="{FF2B5EF4-FFF2-40B4-BE49-F238E27FC236}">
                <a16:creationId xmlns:a16="http://schemas.microsoft.com/office/drawing/2014/main" id="{025ABDA3-D9E3-4C23-8A6C-02187FF137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4048" y="883498"/>
            <a:ext cx="4317102" cy="408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E7EA2-D78E-4291-B024-60132D9BB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0848" y="1277007"/>
            <a:ext cx="6669251" cy="4737538"/>
          </a:xfrm>
        </p:spPr>
        <p:txBody>
          <a:bodyPr>
            <a:noAutofit/>
          </a:bodyPr>
          <a:lstStyle/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جهان مستمرا در چرخشی دایره وار و بی آغاز و پایان هست.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ارتباط انسان و آسمان دو سویه هست و آفریدگار مطلق که تمام نیازهای انسانی را برآورده کند وجود ندارد.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استمرار باروری اندیشه چینی، از عرفان خالص تا مادیگرایی محض، از نفی فرهنگ سنتی و کتابسوزی تا پاسداشت فرهنگ، از دیکتاتوری فرهنگی تا ایدة بگذار صد گل بشکفد.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747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</TotalTime>
  <Words>720</Words>
  <Application>Microsoft Office PowerPoint</Application>
  <PresentationFormat>Widescreen</PresentationFormat>
  <Paragraphs>61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Wingdings</vt:lpstr>
      <vt:lpstr>Gallery</vt:lpstr>
      <vt:lpstr>شناخت فرهنگ چین و عوامل پایداری آن؛</vt:lpstr>
      <vt:lpstr>PowerPoint Presentation</vt:lpstr>
      <vt:lpstr>PowerPoint Presentation</vt:lpstr>
      <vt:lpstr>تعریف فرهنگ</vt:lpstr>
      <vt:lpstr>روح حاکم بر فرهنگ چینی</vt:lpstr>
      <vt:lpstr>اصول پایداری فرهنگ چینی</vt:lpstr>
      <vt:lpstr>توان بالای هضم فرهنگی چین</vt:lpstr>
      <vt:lpstr>جهان بینی فرهنگ چینی</vt:lpstr>
      <vt:lpstr>جهان بینی فرهنگ چینی</vt:lpstr>
      <vt:lpstr> سیاست های کلی فرهنگی چین</vt:lpstr>
      <vt:lpstr>تطور فرهنگی چین در طول تاریخ</vt:lpstr>
      <vt:lpstr>جریانات تأثیر گذار فرهنگی در چین امروز</vt:lpstr>
      <vt:lpstr>ادیان، آئین ها و مذاهب در چین</vt:lpstr>
      <vt:lpstr>با تشکر از توجه شما عزیزان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شناخت فرهنگ چین و عوامل پایداری آن</dc:title>
  <dc:creator>Ali Mohammad Sabeghi</dc:creator>
  <cp:lastModifiedBy>Ali Mohammad Sabeghi</cp:lastModifiedBy>
  <cp:revision>60</cp:revision>
  <dcterms:created xsi:type="dcterms:W3CDTF">2022-01-18T06:46:06Z</dcterms:created>
  <dcterms:modified xsi:type="dcterms:W3CDTF">2023-01-25T04:53:48Z</dcterms:modified>
</cp:coreProperties>
</file>